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2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apositiva de título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457200" y="5334000"/>
            <a:ext cx="82296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457200" y="60198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Noto Sans Symbols"/>
              <a:buChar char="●"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514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28600" lvl="6" marL="2971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28600" lvl="7" marL="3429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28600" lvl="8" marL="3886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os objetos" type="twoObj">
  <p:cSld name="TWO_OBJECT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2"/>
          <p:cNvSpPr txBox="1"/>
          <p:nvPr>
            <p:ph type="title"/>
          </p:nvPr>
        </p:nvSpPr>
        <p:spPr>
          <a:xfrm>
            <a:off x="381000" y="152400"/>
            <a:ext cx="8382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42" name="Google Shape;42;p12"/>
          <p:cNvSpPr txBox="1"/>
          <p:nvPr>
            <p:ph idx="1" type="body"/>
          </p:nvPr>
        </p:nvSpPr>
        <p:spPr>
          <a:xfrm>
            <a:off x="381000" y="1524000"/>
            <a:ext cx="4114800" cy="4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●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6195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Noto Sans Symbols"/>
              <a:buChar char="●"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429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2385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2385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43" name="Google Shape;43;p12"/>
          <p:cNvSpPr txBox="1"/>
          <p:nvPr>
            <p:ph idx="2" type="body"/>
          </p:nvPr>
        </p:nvSpPr>
        <p:spPr>
          <a:xfrm>
            <a:off x="4648200" y="1524000"/>
            <a:ext cx="4114800" cy="4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●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6195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Noto Sans Symbols"/>
              <a:buChar char="●"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429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2385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2385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ncabezado de sección" type="secHead">
  <p:cSld name="SECTION_HEAD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3"/>
          <p:cNvSpPr txBox="1"/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46" name="Google Shape;46;p13"/>
          <p:cNvSpPr txBox="1"/>
          <p:nvPr>
            <p:ph idx="1" type="body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y objetos" type="obj">
  <p:cSld name="OBJECT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/>
          <p:nvPr>
            <p:ph type="title"/>
          </p:nvPr>
        </p:nvSpPr>
        <p:spPr>
          <a:xfrm>
            <a:off x="381000" y="152400"/>
            <a:ext cx="8382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6" name="Google Shape;16;p4"/>
          <p:cNvSpPr txBox="1"/>
          <p:nvPr>
            <p:ph idx="1" type="body"/>
          </p:nvPr>
        </p:nvSpPr>
        <p:spPr>
          <a:xfrm>
            <a:off x="381000" y="1524000"/>
            <a:ext cx="8382000" cy="4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●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6195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Noto Sans Symbols"/>
              <a:buChar char="●"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429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2385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2385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vertical y texto" type="vertTitleAndTx">
  <p:cSld name="VERTICAL_TITLE_AND_VERTICAL_TEX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/>
          <p:nvPr>
            <p:ph type="title"/>
          </p:nvPr>
        </p:nvSpPr>
        <p:spPr>
          <a:xfrm rot="5400000">
            <a:off x="5010150" y="1809750"/>
            <a:ext cx="5410200" cy="209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9" name="Google Shape;19;p5"/>
          <p:cNvSpPr txBox="1"/>
          <p:nvPr>
            <p:ph idx="1" type="body"/>
          </p:nvPr>
        </p:nvSpPr>
        <p:spPr>
          <a:xfrm rot="5400000">
            <a:off x="742950" y="-209550"/>
            <a:ext cx="5410200" cy="61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●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6195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Noto Sans Symbols"/>
              <a:buChar char="●"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429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2385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2385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y texto vertical" type="vertTx">
  <p:cSld name="VERTICAL_TEX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/>
          <p:nvPr>
            <p:ph type="title"/>
          </p:nvPr>
        </p:nvSpPr>
        <p:spPr>
          <a:xfrm>
            <a:off x="381000" y="152400"/>
            <a:ext cx="8382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22" name="Google Shape;22;p6"/>
          <p:cNvSpPr txBox="1"/>
          <p:nvPr>
            <p:ph idx="1" type="body"/>
          </p:nvPr>
        </p:nvSpPr>
        <p:spPr>
          <a:xfrm rot="5400000">
            <a:off x="2552700" y="-647700"/>
            <a:ext cx="4038600" cy="83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●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6195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Noto Sans Symbols"/>
              <a:buChar char="●"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429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2385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2385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agen con título" type="picTx">
  <p:cSld name="PICTURE_WITH_CAPTION_TEX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 txBox="1"/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25" name="Google Shape;25;p7"/>
          <p:cNvSpPr/>
          <p:nvPr>
            <p:ph idx="2" type="pic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26" name="Google Shape;26;p7"/>
          <p:cNvSpPr txBox="1"/>
          <p:nvPr>
            <p:ph idx="1" type="body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828800" marR="0" rtl="0" algn="l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750"/>
              <a:buFont typeface="Noto Sans Symbols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286000" marR="0" rtl="0" algn="l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750"/>
              <a:buFont typeface="Noto Sans Symbols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ido con título" type="objTx">
  <p:cSld name="OBJECT_WITH_CAPTION_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/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29" name="Google Shape;29;p8"/>
          <p:cNvSpPr txBox="1"/>
          <p:nvPr>
            <p:ph idx="1" type="body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●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6195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Noto Sans Symbols"/>
              <a:buChar char="●"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429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2385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2385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30" name="Google Shape;30;p8"/>
          <p:cNvSpPr txBox="1"/>
          <p:nvPr>
            <p:ph idx="2" type="body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828800" marR="0" rtl="0" algn="l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750"/>
              <a:buFont typeface="Noto Sans Symbols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286000" marR="0" rtl="0" algn="l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750"/>
              <a:buFont typeface="Noto Sans Symbols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n blanco" type="blank">
  <p:cSld name="BLANK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olo el título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0"/>
          <p:cNvSpPr txBox="1"/>
          <p:nvPr>
            <p:ph type="title"/>
          </p:nvPr>
        </p:nvSpPr>
        <p:spPr>
          <a:xfrm>
            <a:off x="381000" y="152400"/>
            <a:ext cx="8382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ación" type="twoTxTwoObj">
  <p:cSld name="TWO_OBJECTS_WITH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1"/>
          <p:cNvSpPr txBox="1"/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36" name="Google Shape;36;p11"/>
          <p:cNvSpPr txBox="1"/>
          <p:nvPr>
            <p:ph idx="1" type="body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1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37" name="Google Shape;37;p11"/>
          <p:cNvSpPr txBox="1"/>
          <p:nvPr>
            <p:ph idx="2" type="body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●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6195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Noto Sans Symbols"/>
              <a:buChar char="●"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429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2385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2385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38" name="Google Shape;38;p11"/>
          <p:cNvSpPr txBox="1"/>
          <p:nvPr>
            <p:ph idx="3" type="body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1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39" name="Google Shape;39;p11"/>
          <p:cNvSpPr txBox="1"/>
          <p:nvPr>
            <p:ph idx="4" type="body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●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6195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Noto Sans Symbols"/>
              <a:buChar char="●"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429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2385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2385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3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1000" y="152400"/>
            <a:ext cx="8382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1000" y="1524000"/>
            <a:ext cx="8382000" cy="4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●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6195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Noto Sans Symbols"/>
              <a:buChar char="●"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429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2385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2385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</p:sldLayoutIdLst>
  <p:transition spd="slow"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title"/>
          </p:nvPr>
        </p:nvSpPr>
        <p:spPr>
          <a:xfrm>
            <a:off x="381000" y="152400"/>
            <a:ext cx="8382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3" name="Google Shape;13;p3"/>
          <p:cNvSpPr txBox="1"/>
          <p:nvPr>
            <p:ph idx="1" type="body"/>
          </p:nvPr>
        </p:nvSpPr>
        <p:spPr>
          <a:xfrm>
            <a:off x="381000" y="1524000"/>
            <a:ext cx="8382000" cy="4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●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6195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Noto Sans Symbols"/>
              <a:buChar char="●"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429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2385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2385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slow"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1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4"/>
          <p:cNvSpPr txBox="1"/>
          <p:nvPr>
            <p:ph type="ctrTitle"/>
          </p:nvPr>
        </p:nvSpPr>
        <p:spPr>
          <a:xfrm>
            <a:off x="457200" y="5334000"/>
            <a:ext cx="82296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Verdana"/>
              <a:buNone/>
            </a:pPr>
            <a:r>
              <a:rPr b="0" i="0" lang="en-US" sz="40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DE LA ESO A BACHILLERATO</a:t>
            </a:r>
            <a:endParaRPr/>
          </a:p>
        </p:txBody>
      </p:sp>
      <p:sp>
        <p:nvSpPr>
          <p:cNvPr id="52" name="Google Shape;52;p14"/>
          <p:cNvSpPr txBox="1"/>
          <p:nvPr>
            <p:ph idx="1" type="subTitle"/>
          </p:nvPr>
        </p:nvSpPr>
        <p:spPr>
          <a:xfrm>
            <a:off x="457200" y="60198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DPTO. ORIENTACIÓN -  COLEGIO ST. JOAQUINA DE VEDRUNA.</a:t>
            </a:r>
            <a:r>
              <a:rPr b="0" i="0" lang="en-US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/>
          <p:nvPr>
            <p:ph type="title"/>
          </p:nvPr>
        </p:nvSpPr>
        <p:spPr>
          <a:xfrm>
            <a:off x="381000" y="152400"/>
            <a:ext cx="8382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Verdana"/>
              <a:buNone/>
            </a:pPr>
            <a:r>
              <a:rPr b="0" i="0" lang="en-US" sz="40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TAREAS ORGANIZADORAS</a:t>
            </a:r>
            <a:endParaRPr/>
          </a:p>
        </p:txBody>
      </p:sp>
      <p:sp>
        <p:nvSpPr>
          <p:cNvPr id="114" name="Google Shape;114;p23"/>
          <p:cNvSpPr txBox="1"/>
          <p:nvPr>
            <p:ph idx="1" type="body"/>
          </p:nvPr>
        </p:nvSpPr>
        <p:spPr>
          <a:xfrm>
            <a:off x="381000" y="1524000"/>
            <a:ext cx="8382000" cy="4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r>
              <a:t/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Noto Sans Symbols"/>
              <a:buChar char="●"/>
            </a:pPr>
            <a:r>
              <a:rPr b="0" i="0" lang="en-US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Organizar y Seleccionar</a:t>
            </a:r>
            <a:r>
              <a:rPr lang="en-US"/>
              <a:t>: PRIORIZAR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Noto Sans Symbols"/>
              <a:buChar char="●"/>
            </a:pPr>
            <a:r>
              <a:rPr b="0" i="0" lang="en-US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Planificar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Noto Sans Symbols"/>
              <a:buChar char="●"/>
            </a:pPr>
            <a:r>
              <a:rPr b="0" i="0" lang="en-US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Memorizar</a:t>
            </a:r>
            <a:endParaRPr b="0" i="0" sz="28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85750" lvl="1" marL="74295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Noto Sans Symbols"/>
              <a:buChar char="●"/>
            </a:pPr>
            <a:r>
              <a:rPr lang="en-US"/>
              <a:t>Trabajar ( lecturas, esquemas, apuntes, portfolio, etc..) </a:t>
            </a:r>
            <a:endParaRPr/>
          </a:p>
          <a:p>
            <a:pPr indent="-152400" lvl="1" marL="74295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0955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MCj02870300000[1]" id="115" name="Google Shape;115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75312" y="4020612"/>
            <a:ext cx="1907412" cy="28373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>
            <a:off x="381000" y="152400"/>
            <a:ext cx="8382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Verdana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CAPACIDADES DE APOYO</a:t>
            </a:r>
            <a:endParaRPr/>
          </a:p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>
            <a:off x="381000" y="1524000"/>
            <a:ext cx="8382000" cy="4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AUTOMOTIVACIÓN ( </a:t>
            </a:r>
            <a:r>
              <a:rPr lang="en-US" sz="2400"/>
              <a:t>Carolina Marín) 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AUTOCONTROL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AUTOEVALUACIÓN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EXPECTATIVAS</a:t>
            </a:r>
            <a:endParaRPr/>
          </a:p>
          <a:p>
            <a:pPr indent="-2286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286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b="0" i="1" lang="en-US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MUY ASOCIADAS CON LA INTELIGENCIA EMOCIONAL (con las ganas…)</a:t>
            </a:r>
            <a:endParaRPr i="1"/>
          </a:p>
        </p:txBody>
      </p:sp>
      <p:pic>
        <p:nvPicPr>
          <p:cNvPr descr="MCj02308240000[1]" id="122" name="Google Shape;122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72700" y="1585975"/>
            <a:ext cx="3110558" cy="30832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5"/>
          <p:cNvSpPr txBox="1"/>
          <p:nvPr>
            <p:ph type="title"/>
          </p:nvPr>
        </p:nvSpPr>
        <p:spPr>
          <a:xfrm>
            <a:off x="381000" y="152400"/>
            <a:ext cx="8382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Verdana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Como resumen</a:t>
            </a:r>
            <a:endParaRPr/>
          </a:p>
        </p:txBody>
      </p:sp>
      <p:sp>
        <p:nvSpPr>
          <p:cNvPr id="128" name="Google Shape;128;p25"/>
          <p:cNvSpPr txBox="1"/>
          <p:nvPr>
            <p:ph idx="1" type="body"/>
          </p:nvPr>
        </p:nvSpPr>
        <p:spPr>
          <a:xfrm>
            <a:off x="381000" y="1524000"/>
            <a:ext cx="8382000" cy="4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●"/>
            </a:pPr>
            <a:r>
              <a:rPr b="0" i="0" lang="en-US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Planificación  + constancia + </a:t>
            </a:r>
            <a:r>
              <a:rPr lang="en-US"/>
              <a:t>control y priorización </a:t>
            </a:r>
            <a:r>
              <a:rPr b="0" i="0" lang="en-US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+ automotivación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= elementos clave del éxito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b="0" i="1" lang="en-US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Tener tiempo para todo.</a:t>
            </a:r>
            <a:endParaRPr i="1"/>
          </a:p>
          <a:p>
            <a:pPr indent="-1905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MPj03997470000[1]" id="129" name="Google Shape;129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03800" y="4257675"/>
            <a:ext cx="3877784" cy="25909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6"/>
          <p:cNvSpPr txBox="1"/>
          <p:nvPr>
            <p:ph type="title"/>
          </p:nvPr>
        </p:nvSpPr>
        <p:spPr>
          <a:xfrm>
            <a:off x="381000" y="152400"/>
            <a:ext cx="8382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Verdana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LO HABITUAL …</a:t>
            </a:r>
            <a:endParaRPr/>
          </a:p>
        </p:txBody>
      </p:sp>
      <p:sp>
        <p:nvSpPr>
          <p:cNvPr id="135" name="Google Shape;135;p26"/>
          <p:cNvSpPr txBox="1"/>
          <p:nvPr>
            <p:ph idx="1" type="body"/>
          </p:nvPr>
        </p:nvSpPr>
        <p:spPr>
          <a:xfrm>
            <a:off x="381000" y="1524000"/>
            <a:ext cx="8382000" cy="4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●"/>
            </a:pPr>
            <a:r>
              <a:rPr b="0" i="0" lang="en-US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NO SÉ ESTUDIAR…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●"/>
            </a:pPr>
            <a:r>
              <a:rPr b="0" i="0" lang="en-US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NO RINDO, ME PASO EL DÍA CURRANDO Y NO SACO NI NOTA…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●"/>
            </a:pPr>
            <a:r>
              <a:rPr b="0" i="0" lang="en-US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YO PASO DE ESTAR TANTAS HORAS..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●"/>
            </a:pPr>
            <a:r>
              <a:rPr b="0" i="0" lang="en-US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SI, SI, SI,</a:t>
            </a:r>
            <a:r>
              <a:rPr b="0" i="0" lang="en-US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(luego haré lo que me parezca y no me ocupo)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●"/>
            </a:pPr>
            <a:r>
              <a:rPr b="0" i="0" lang="en-US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SI, SI, SI,</a:t>
            </a:r>
            <a:r>
              <a:rPr b="0" i="0" lang="en-US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(</a:t>
            </a:r>
            <a:r>
              <a:rPr b="0" i="0" lang="en-US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yo no soy capaz 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 hacer lo que me han dicho…)</a:t>
            </a:r>
            <a:endParaRPr/>
          </a:p>
        </p:txBody>
      </p:sp>
      <p:pic>
        <p:nvPicPr>
          <p:cNvPr descr="MPj04089870000[1]" id="136" name="Google Shape;136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06287" y="4322775"/>
            <a:ext cx="2656722" cy="27713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7"/>
          <p:cNvSpPr txBox="1"/>
          <p:nvPr>
            <p:ph type="title"/>
          </p:nvPr>
        </p:nvSpPr>
        <p:spPr>
          <a:xfrm>
            <a:off x="381000" y="152400"/>
            <a:ext cx="8382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2" name="Google Shape;142;p27"/>
          <p:cNvSpPr txBox="1"/>
          <p:nvPr>
            <p:ph idx="1" type="body"/>
          </p:nvPr>
        </p:nvSpPr>
        <p:spPr>
          <a:xfrm>
            <a:off x="381000" y="1524000"/>
            <a:ext cx="8382000" cy="4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●"/>
            </a:pPr>
            <a:r>
              <a:rPr b="0" i="0" lang="en-US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Es el momento de revisar mi forma de trabajar, por asignatura.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●"/>
            </a:pPr>
            <a:r>
              <a:rPr b="0" i="0" lang="en-US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Cada asignatura es diferente en sus requerimientos de estudio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●"/>
            </a:pPr>
            <a:r>
              <a:rPr b="0" i="0" lang="en-US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Tengo </a:t>
            </a:r>
            <a:r>
              <a:rPr lang="en-US"/>
              <a:t>el resto del </a:t>
            </a:r>
            <a:r>
              <a:rPr b="0" i="0" lang="en-US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trimestre para adaptarme y ajustarme.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●"/>
            </a:pPr>
            <a:r>
              <a:rPr b="0" i="0" lang="en-US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NO LO PUEDO DESPERDICIAR</a:t>
            </a:r>
            <a:endParaRPr/>
          </a:p>
          <a:p>
            <a:pPr indent="-1905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MCj03043290000[1]" id="143" name="Google Shape;143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03800" y="5229225"/>
            <a:ext cx="3366816" cy="12096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8"/>
          <p:cNvSpPr txBox="1"/>
          <p:nvPr>
            <p:ph type="title"/>
          </p:nvPr>
        </p:nvSpPr>
        <p:spPr>
          <a:xfrm>
            <a:off x="381000" y="152400"/>
            <a:ext cx="8382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Verdana"/>
              <a:buNone/>
            </a:pPr>
            <a:r>
              <a:rPr b="0" i="0" lang="en-US" sz="40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Por dónde empezar…</a:t>
            </a:r>
            <a:br>
              <a:rPr b="0" i="0" lang="en-US" sz="40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0" i="0" lang="en-US" sz="40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PRIMERO: LO BÁSICO</a:t>
            </a:r>
            <a:endParaRPr/>
          </a:p>
        </p:txBody>
      </p:sp>
      <p:sp>
        <p:nvSpPr>
          <p:cNvPr id="149" name="Google Shape;149;p28"/>
          <p:cNvSpPr txBox="1"/>
          <p:nvPr>
            <p:ph idx="1" type="body"/>
          </p:nvPr>
        </p:nvSpPr>
        <p:spPr>
          <a:xfrm>
            <a:off x="381000" y="1524000"/>
            <a:ext cx="8382000" cy="44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●"/>
            </a:pPr>
            <a:r>
              <a:rPr b="0" i="0" lang="en-US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IMPORTANCIA DE LA EV. INICIAL: Pedir ayuda, apoyo..</a:t>
            </a:r>
            <a:endParaRPr/>
          </a:p>
          <a:p>
            <a:pPr indent="-24765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●"/>
            </a:pPr>
            <a:r>
              <a:rPr b="0" i="0" lang="en-US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Llevar materias al día: 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Comprensión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Memorización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Asimilación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Práctica/Deberes</a:t>
            </a:r>
            <a:endParaRPr/>
          </a:p>
          <a:p>
            <a:pPr indent="-200025" lvl="1" marL="74295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●"/>
            </a:pPr>
            <a:r>
              <a:rPr b="0" i="0" lang="en-US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No abusar de  tiempo copiando y pasando esquemas. (quedan muy bonitos, pero ocupan mucho tiempo)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●"/>
            </a:pPr>
            <a:r>
              <a:rPr b="0" i="0" lang="en-US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Orden en cuadernos y material</a:t>
            </a:r>
            <a:r>
              <a:rPr lang="en-US" sz="2000"/>
              <a:t>: </a:t>
            </a:r>
            <a:endParaRPr/>
          </a:p>
          <a:p>
            <a:pPr indent="-228600" lvl="3" marL="16002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●"/>
            </a:pPr>
            <a:r>
              <a:rPr lang="en-US" sz="1800"/>
              <a:t>E</a:t>
            </a:r>
            <a:r>
              <a:rPr b="0" i="0" lang="en-US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 orden no se improvisa tampoco</a:t>
            </a:r>
            <a:endParaRPr/>
          </a:p>
          <a:p>
            <a:pPr indent="-228600" lvl="3" marL="16002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Orden no es igual a estética</a:t>
            </a:r>
            <a:endParaRPr/>
          </a:p>
          <a:p>
            <a:pPr indent="-24765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4765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MPj03997370000[1]" id="150" name="Google Shape;150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92775" y="1834300"/>
            <a:ext cx="1863325" cy="247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9"/>
          <p:cNvSpPr txBox="1"/>
          <p:nvPr>
            <p:ph type="title"/>
          </p:nvPr>
        </p:nvSpPr>
        <p:spPr>
          <a:xfrm>
            <a:off x="381000" y="152400"/>
            <a:ext cx="8382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Verdana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SEGUNDO: ORGANIZACIÓN </a:t>
            </a:r>
            <a:endParaRPr/>
          </a:p>
        </p:txBody>
      </p:sp>
      <p:sp>
        <p:nvSpPr>
          <p:cNvPr id="156" name="Google Shape;156;p29"/>
          <p:cNvSpPr txBox="1"/>
          <p:nvPr>
            <p:ph idx="1" type="body"/>
          </p:nvPr>
        </p:nvSpPr>
        <p:spPr>
          <a:xfrm>
            <a:off x="381000" y="1524000"/>
            <a:ext cx="8382000" cy="4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Noto Sans Symbols"/>
              <a:buChar char="●"/>
            </a:pPr>
            <a:r>
              <a:rPr b="1" i="0" lang="en-US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Hacerse un horario de trabajo diario y semanal</a:t>
            </a:r>
            <a:r>
              <a:rPr b="0" i="0" lang="en-US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:</a:t>
            </a:r>
            <a:r>
              <a:rPr b="0" i="0" lang="en-US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 PROFESIÓN? Estudiante. Al menos 4h de trabajo diario. (estudiar #deberes)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los viernes y los fines de semana son días de la semana también.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Si descanso el viernes 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por la tarde, al menos 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planifico el fin de semana.  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15240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0955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MPj04010350000[1]" id="157" name="Google Shape;157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48262" y="4076700"/>
            <a:ext cx="3546147" cy="20841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0"/>
          <p:cNvSpPr txBox="1"/>
          <p:nvPr>
            <p:ph type="title"/>
          </p:nvPr>
        </p:nvSpPr>
        <p:spPr>
          <a:xfrm>
            <a:off x="381000" y="152400"/>
            <a:ext cx="8382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Verdana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ORGANIZACIÓN en marcha..</a:t>
            </a:r>
            <a:endParaRPr/>
          </a:p>
        </p:txBody>
      </p:sp>
      <p:sp>
        <p:nvSpPr>
          <p:cNvPr id="163" name="Google Shape;163;p30"/>
          <p:cNvSpPr txBox="1"/>
          <p:nvPr>
            <p:ph idx="1" type="body"/>
          </p:nvPr>
        </p:nvSpPr>
        <p:spPr>
          <a:xfrm>
            <a:off x="381000" y="1524000"/>
            <a:ext cx="8382000" cy="4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Noto Sans Symbols"/>
              <a:buChar char="●"/>
            </a:pPr>
            <a:r>
              <a:rPr b="1" i="0" lang="en-US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 </a:t>
            </a:r>
            <a:r>
              <a:rPr b="1" lang="en-US" sz="2800"/>
              <a:t>...</a:t>
            </a:r>
            <a:r>
              <a:rPr b="1" lang="en-US" sz="2800"/>
              <a:t>.</a:t>
            </a:r>
            <a:r>
              <a:rPr b="1" i="0" lang="en-US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semanas de los trimestrales, planificación </a:t>
            </a:r>
            <a:r>
              <a:rPr b="1" lang="en-US" sz="2800"/>
              <a:t>trimestral</a:t>
            </a:r>
            <a:r>
              <a:rPr b="1" i="0" lang="en-US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:</a:t>
            </a:r>
            <a:r>
              <a:rPr b="0" i="0" lang="en-US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Coloco en el calendario el orden de los exámenes del trimestral. 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Valoro mis fuerzas con cada materia: qué se me da mejor, qué me demanda más tiempo, en qué soy más rápida, etc.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Compruebo la cantidad de materia para el examen.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Lo tengo todo?</a:t>
            </a:r>
            <a:endParaRPr/>
          </a:p>
          <a:p>
            <a:pPr indent="-2286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286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MPj04003790000[1]" id="164" name="Google Shape;164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27762" y="4932500"/>
            <a:ext cx="2382806" cy="18727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1"/>
          <p:cNvSpPr txBox="1"/>
          <p:nvPr>
            <p:ph type="title"/>
          </p:nvPr>
        </p:nvSpPr>
        <p:spPr>
          <a:xfrm>
            <a:off x="381000" y="152400"/>
            <a:ext cx="8382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Verdana"/>
              <a:buNone/>
            </a:pPr>
            <a:r>
              <a:rPr lang="en-US"/>
              <a:t>Tengo un horario? </a:t>
            </a:r>
            <a:endParaRPr/>
          </a:p>
        </p:txBody>
      </p:sp>
      <p:sp>
        <p:nvSpPr>
          <p:cNvPr id="170" name="Google Shape;170;p31"/>
          <p:cNvSpPr txBox="1"/>
          <p:nvPr>
            <p:ph idx="1" type="body"/>
          </p:nvPr>
        </p:nvSpPr>
        <p:spPr>
          <a:xfrm>
            <a:off x="381000" y="2708275"/>
            <a:ext cx="8382000" cy="2854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Cumplir el horario: El horario me ha quedado muy bonitoooo… 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AUTOREVISIÓN 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TENGO QUE HACER CAMBIOS?? SOY REALISTA?</a:t>
            </a:r>
            <a:endParaRPr/>
          </a:p>
          <a:p>
            <a:pPr indent="-2286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MPj03997840000[1]" id="171" name="Google Shape;171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21100" y="4800662"/>
            <a:ext cx="1399848" cy="16532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2"/>
          <p:cNvSpPr txBox="1"/>
          <p:nvPr>
            <p:ph type="title"/>
          </p:nvPr>
        </p:nvSpPr>
        <p:spPr>
          <a:xfrm>
            <a:off x="381000" y="152400"/>
            <a:ext cx="8382000" cy="120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Aprovecho en casa? en clase? </a:t>
            </a:r>
            <a:endParaRPr b="0" i="0" sz="4400" u="none" cap="none" strike="noStrik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7" name="Google Shape;177;p32"/>
          <p:cNvSpPr txBox="1"/>
          <p:nvPr>
            <p:ph idx="1" type="body"/>
          </p:nvPr>
        </p:nvSpPr>
        <p:spPr>
          <a:xfrm>
            <a:off x="381000" y="1524000"/>
            <a:ext cx="8382000" cy="4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Char char="●"/>
            </a:pPr>
            <a:r>
              <a:rPr b="0" i="0" lang="en-US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</a:t>
            </a:r>
            <a:r>
              <a:rPr b="1" i="0" lang="en-US" sz="2800" u="sng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acer pruebas</a:t>
            </a:r>
            <a:r>
              <a:rPr b="0" i="0" lang="en-US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en casa: me estudio un apartado, compruebo el tiempo que tardo y al día siguiente, sin repasar, me autoexamino… a ver qué sale..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Noto Sans Symbols"/>
              <a:buChar char="●"/>
            </a:pPr>
            <a:r>
              <a:rPr b="0" i="0" lang="en-US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Buen uso de clase y explicaciones del profesorado… PREGUNTAR/ACLARAR DUDAS.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Noto Sans Symbols"/>
              <a:buChar char="●"/>
            </a:pPr>
            <a:r>
              <a:rPr b="0" i="0" lang="en-US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NO PERDER DE VISTA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Noto Sans Symbols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	LA META.</a:t>
            </a:r>
            <a:endParaRPr/>
          </a:p>
          <a:p>
            <a:pPr indent="-209550" lvl="0" marL="34290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0955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MPj03997850000[1]" id="178" name="Google Shape;178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51500" y="4221162"/>
            <a:ext cx="3244774" cy="2383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/>
          <p:nvPr>
            <p:ph type="title"/>
          </p:nvPr>
        </p:nvSpPr>
        <p:spPr>
          <a:xfrm>
            <a:off x="381000" y="152400"/>
            <a:ext cx="8382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Verdana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SECUNDARIA</a:t>
            </a:r>
            <a:endParaRPr/>
          </a:p>
        </p:txBody>
      </p:sp>
      <p:sp>
        <p:nvSpPr>
          <p:cNvPr id="58" name="Google Shape;58;p15"/>
          <p:cNvSpPr txBox="1"/>
          <p:nvPr>
            <p:ph idx="1" type="body"/>
          </p:nvPr>
        </p:nvSpPr>
        <p:spPr>
          <a:xfrm>
            <a:off x="381000" y="1524000"/>
            <a:ext cx="8382000" cy="4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●"/>
            </a:pPr>
            <a:r>
              <a:rPr b="0" i="0" lang="en-US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EN SECUNDARIA: la meta era sacar el título de graduado.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●"/>
            </a:pPr>
            <a:r>
              <a:rPr b="0" i="0" lang="en-US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Tarea:  obtener unos resultados más o menos</a:t>
            </a:r>
            <a:r>
              <a:rPr lang="en-US"/>
              <a:t> </a:t>
            </a:r>
            <a:r>
              <a:rPr b="0" i="0" lang="en-US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positivos.</a:t>
            </a:r>
            <a:endParaRPr/>
          </a:p>
          <a:p>
            <a:pPr indent="-1905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1905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MCj03967020000[1]" id="59" name="Google Shape;5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58450" y="4248512"/>
            <a:ext cx="1325490" cy="18360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Cj03974740000[1]" id="60" name="Google Shape;60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92450" y="4984637"/>
            <a:ext cx="1820634" cy="1430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3"/>
          <p:cNvSpPr txBox="1"/>
          <p:nvPr>
            <p:ph type="title"/>
          </p:nvPr>
        </p:nvSpPr>
        <p:spPr>
          <a:xfrm>
            <a:off x="381000" y="152400"/>
            <a:ext cx="8382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Verdana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FINAL</a:t>
            </a:r>
            <a:r>
              <a:rPr lang="en-US"/>
              <a:t>MENTE...</a:t>
            </a:r>
            <a:endParaRPr/>
          </a:p>
        </p:txBody>
      </p:sp>
      <p:sp>
        <p:nvSpPr>
          <p:cNvPr id="184" name="Google Shape;184;p33"/>
          <p:cNvSpPr txBox="1"/>
          <p:nvPr>
            <p:ph idx="1" type="body"/>
          </p:nvPr>
        </p:nvSpPr>
        <p:spPr>
          <a:xfrm>
            <a:off x="381000" y="1524000"/>
            <a:ext cx="8382000" cy="4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●"/>
            </a:pPr>
            <a:r>
              <a:rPr b="0" i="0" lang="en-US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Hay personas más habilidosas que otras.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●"/>
            </a:pPr>
            <a:r>
              <a:rPr b="0" i="0" lang="en-US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La habilidad es entrenable.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●"/>
            </a:pPr>
            <a:r>
              <a:rPr b="1" i="0" lang="en-US" sz="3200" u="sng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No engañarse a sí mismo/a.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1905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MCj00786260000[1]" id="185" name="Google Shape;185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">
            <a:off x="5941204" y="2722844"/>
            <a:ext cx="2789331" cy="41209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4"/>
          <p:cNvSpPr txBox="1"/>
          <p:nvPr>
            <p:ph type="title"/>
          </p:nvPr>
        </p:nvSpPr>
        <p:spPr>
          <a:xfrm>
            <a:off x="381000" y="152400"/>
            <a:ext cx="8382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Verdana"/>
              <a:buNone/>
            </a:pPr>
            <a:r>
              <a:rPr lang="en-US"/>
              <a:t>PIDE AYUDA… es el momento</a:t>
            </a:r>
            <a:endParaRPr/>
          </a:p>
        </p:txBody>
      </p:sp>
      <p:sp>
        <p:nvSpPr>
          <p:cNvPr id="191" name="Google Shape;191;p34"/>
          <p:cNvSpPr txBox="1"/>
          <p:nvPr>
            <p:ph idx="1" type="body"/>
          </p:nvPr>
        </p:nvSpPr>
        <p:spPr>
          <a:xfrm>
            <a:off x="381000" y="1524000"/>
            <a:ext cx="8382000" cy="4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905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LO QUE PUEDE SER UN PROBLEMA PARA UNA PERSONA PUEDE NO SERLO PARA OTRA.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MPj03997460000[1]" id="192" name="Google Shape;192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83575" y="3677462"/>
            <a:ext cx="3877784" cy="21606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/>
          <p:nvPr>
            <p:ph type="title"/>
          </p:nvPr>
        </p:nvSpPr>
        <p:spPr>
          <a:xfrm>
            <a:off x="381000" y="152400"/>
            <a:ext cx="8382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Verdana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BACHILLERATO</a:t>
            </a:r>
            <a:endParaRPr/>
          </a:p>
        </p:txBody>
      </p:sp>
      <p:sp>
        <p:nvSpPr>
          <p:cNvPr id="66" name="Google Shape;66;p16"/>
          <p:cNvSpPr txBox="1"/>
          <p:nvPr>
            <p:ph idx="1" type="body"/>
          </p:nvPr>
        </p:nvSpPr>
        <p:spPr>
          <a:xfrm>
            <a:off x="381000" y="1524000"/>
            <a:ext cx="8382000" cy="4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●"/>
            </a:pPr>
            <a:r>
              <a:rPr b="0" i="0" lang="en-US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EN BACHILLERATO:  no solo hay que estudiar</a:t>
            </a:r>
            <a:r>
              <a:rPr lang="en-US"/>
              <a:t>.</a:t>
            </a:r>
            <a:endParaRPr/>
          </a:p>
          <a:p>
            <a:pPr indent="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●"/>
            </a:pPr>
            <a:r>
              <a:rPr b="0" i="0" lang="en-US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HAY QUE DESARROLLAR UN </a:t>
            </a:r>
            <a:r>
              <a:rPr b="1" i="0" lang="en-US" sz="3200" u="sng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CONTROL</a:t>
            </a:r>
            <a:r>
              <a:rPr b="0" i="0" lang="en-US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DEL PROCESO DE ESTUDIAR.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r>
              <a:t/>
            </a:r>
            <a:endParaRPr/>
          </a:p>
        </p:txBody>
      </p:sp>
      <p:pic>
        <p:nvPicPr>
          <p:cNvPr descr="MCj03975040000[1]" id="67" name="Google Shape;6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19925" y="5157787"/>
            <a:ext cx="1813074" cy="14138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7"/>
          <p:cNvSpPr txBox="1"/>
          <p:nvPr>
            <p:ph type="title"/>
          </p:nvPr>
        </p:nvSpPr>
        <p:spPr>
          <a:xfrm>
            <a:off x="381000" y="152400"/>
            <a:ext cx="8382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Verdana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BACHILLERATO </a:t>
            </a:r>
            <a:endParaRPr/>
          </a:p>
        </p:txBody>
      </p:sp>
      <p:sp>
        <p:nvSpPr>
          <p:cNvPr id="73" name="Google Shape;73;p17"/>
          <p:cNvSpPr txBox="1"/>
          <p:nvPr>
            <p:ph idx="1" type="body"/>
          </p:nvPr>
        </p:nvSpPr>
        <p:spPr>
          <a:xfrm>
            <a:off x="381000" y="1524000"/>
            <a:ext cx="8382000" cy="4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●"/>
            </a:pPr>
            <a:r>
              <a:rPr b="0" i="0" lang="en-US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ES UNA ETAPA POST- OBLIGATOR</a:t>
            </a:r>
            <a:r>
              <a:rPr lang="en-US"/>
              <a:t>IA. </a:t>
            </a:r>
            <a:endParaRPr/>
          </a:p>
          <a:p>
            <a:pPr indent="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●"/>
            </a:pPr>
            <a:r>
              <a:rPr b="0" i="0" lang="en-US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DOS CURSOS DE RENDIMIENTO A TOPE.(cuatro oportunidades)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●"/>
            </a:pPr>
            <a:r>
              <a:rPr lang="en-US"/>
              <a:t>CONTRARRELOJ: consecuencias </a:t>
            </a:r>
            <a:endParaRPr/>
          </a:p>
        </p:txBody>
      </p:sp>
      <p:pic>
        <p:nvPicPr>
          <p:cNvPr descr="MPj04000460000[1]" id="74" name="Google Shape;7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80287" y="4868862"/>
            <a:ext cx="1577910" cy="19849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/>
          <p:nvPr>
            <p:ph type="title"/>
          </p:nvPr>
        </p:nvSpPr>
        <p:spPr>
          <a:xfrm>
            <a:off x="381000" y="152400"/>
            <a:ext cx="8382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0" name="Google Shape;80;p18"/>
          <p:cNvSpPr txBox="1"/>
          <p:nvPr>
            <p:ph idx="1" type="body"/>
          </p:nvPr>
        </p:nvSpPr>
        <p:spPr>
          <a:xfrm>
            <a:off x="381000" y="1524000"/>
            <a:ext cx="8382000" cy="4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905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1905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●"/>
            </a:pPr>
            <a:r>
              <a:rPr b="0" i="0" lang="en-US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“</a:t>
            </a:r>
            <a:r>
              <a:rPr b="1" i="1" lang="en-US" sz="32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cuando un estudiante piensa de sí mismo algo negativo, lo más probable que llegue a pensar en abandonar</a:t>
            </a:r>
            <a:r>
              <a:rPr b="1" i="1" lang="en-US">
                <a:latin typeface="Comic Sans MS"/>
                <a:ea typeface="Comic Sans MS"/>
                <a:cs typeface="Comic Sans MS"/>
                <a:sym typeface="Comic Sans MS"/>
              </a:rPr>
              <a:t> mucho </a:t>
            </a:r>
            <a:r>
              <a:rPr b="1" i="1" lang="en-US" sz="32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más que en mejorar.</a:t>
            </a:r>
            <a:r>
              <a:rPr b="0" i="0" lang="en-US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“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9"/>
          <p:cNvSpPr txBox="1"/>
          <p:nvPr>
            <p:ph type="title"/>
          </p:nvPr>
        </p:nvSpPr>
        <p:spPr>
          <a:xfrm>
            <a:off x="381000" y="152400"/>
            <a:ext cx="8382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Verdana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ALGUNOS DATOS.. </a:t>
            </a:r>
            <a:endParaRPr/>
          </a:p>
        </p:txBody>
      </p:sp>
      <p:sp>
        <p:nvSpPr>
          <p:cNvPr id="86" name="Google Shape;86;p19"/>
          <p:cNvSpPr txBox="1"/>
          <p:nvPr>
            <p:ph idx="1" type="body"/>
          </p:nvPr>
        </p:nvSpPr>
        <p:spPr>
          <a:xfrm>
            <a:off x="381000" y="1524000"/>
            <a:ext cx="8382000" cy="44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Noto Sans Symbols"/>
              <a:buChar char="●"/>
            </a:pPr>
            <a:r>
              <a:rPr b="0" i="0" lang="en-US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BACHILLERATO es más exigente y los grupos son más seleccionados.</a:t>
            </a:r>
            <a:endParaRPr b="0" i="0" sz="28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Noto Sans Symbols"/>
              <a:buChar char="●"/>
            </a:pPr>
            <a:r>
              <a:rPr b="0" i="0" lang="en-US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45% baja su autoconcepto como estudiante.</a:t>
            </a:r>
            <a:endParaRPr b="0" i="0" sz="28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8735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●"/>
            </a:pPr>
            <a:r>
              <a:rPr lang="en-US" sz="2800"/>
              <a:t>Si el primer trimestre va mal, el </a:t>
            </a:r>
            <a:r>
              <a:rPr b="0" i="0" lang="en-US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54</a:t>
            </a:r>
            <a:r>
              <a:rPr lang="en-US" sz="2800"/>
              <a:t>% mantiene ese autoconcepto </a:t>
            </a:r>
            <a:r>
              <a:rPr b="0" i="0" lang="en-US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hasta final de curso.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Noto Sans Symbols"/>
              <a:buChar char="●"/>
            </a:pPr>
            <a:r>
              <a:rPr b="0" i="0" lang="en-US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11% l</a:t>
            </a:r>
            <a:r>
              <a:rPr lang="en-US" sz="2800"/>
              <a:t>o</a:t>
            </a:r>
            <a:r>
              <a:rPr b="0" i="0" lang="en-US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empeora aún más. 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0"/>
          <p:cNvSpPr txBox="1"/>
          <p:nvPr>
            <p:ph type="title"/>
          </p:nvPr>
        </p:nvSpPr>
        <p:spPr>
          <a:xfrm>
            <a:off x="381000" y="152400"/>
            <a:ext cx="8382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Verdana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IMPORTANCIA DEL AUTOCONCEPTO</a:t>
            </a:r>
            <a:endParaRPr/>
          </a:p>
        </p:txBody>
      </p:sp>
      <p:sp>
        <p:nvSpPr>
          <p:cNvPr id="92" name="Google Shape;92;p20"/>
          <p:cNvSpPr txBox="1"/>
          <p:nvPr>
            <p:ph idx="1" type="body"/>
          </p:nvPr>
        </p:nvSpPr>
        <p:spPr>
          <a:xfrm>
            <a:off x="381000" y="1524000"/>
            <a:ext cx="8382000" cy="4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905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●"/>
            </a:pPr>
            <a:r>
              <a:rPr b="0" i="0" lang="en-US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Las personas que mas favorablemente se perciben tienen rendimientos mas altos.</a:t>
            </a:r>
            <a:endParaRPr/>
          </a:p>
          <a:p>
            <a:pPr indent="-1905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●"/>
            </a:pPr>
            <a:r>
              <a:rPr b="0" i="0" lang="en-US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Las personas que peor se perciben los tienen mucho mas bajos. 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 txBox="1"/>
          <p:nvPr>
            <p:ph type="title"/>
          </p:nvPr>
        </p:nvSpPr>
        <p:spPr>
          <a:xfrm>
            <a:off x="381000" y="152400"/>
            <a:ext cx="8382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VARIADO...</a:t>
            </a:r>
            <a:endParaRPr b="0" i="0" sz="4400" u="none" cap="none" strike="noStrik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8" name="Google Shape;98;p21"/>
          <p:cNvSpPr txBox="1"/>
          <p:nvPr>
            <p:ph idx="1" type="body"/>
          </p:nvPr>
        </p:nvSpPr>
        <p:spPr>
          <a:xfrm>
            <a:off x="381000" y="1524000"/>
            <a:ext cx="8382000" cy="4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1. Es desesperante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	</a:t>
            </a:r>
            <a:r>
              <a:rPr lang="en-US"/>
              <a:t>e</a:t>
            </a:r>
            <a:r>
              <a:rPr b="0" i="0" lang="en-US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studiar y no rendir</a:t>
            </a:r>
            <a:r>
              <a:rPr lang="en-US"/>
              <a:t>.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2. Si hasta ahora me ha ido bien haciendo lo que hacía, me va a seguir ye</a:t>
            </a:r>
            <a:r>
              <a:rPr lang="en-US"/>
              <a:t>ndo bien. ( reputación)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r>
              <a:rPr lang="en-US"/>
              <a:t>3</a:t>
            </a:r>
            <a:r>
              <a:rPr b="0" i="0" lang="en-US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Estrategia del Ave</a:t>
            </a:r>
            <a:r>
              <a:rPr lang="en-US"/>
              <a:t>s</a:t>
            </a:r>
            <a:r>
              <a:rPr b="0" i="0" lang="en-US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truz.</a:t>
            </a:r>
            <a:endParaRPr/>
          </a:p>
          <a:p>
            <a:pPr indent="-1905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MCj03967320000[1]" id="99" name="Google Shape;99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83450" y="4082287"/>
            <a:ext cx="1825625" cy="1825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Pj03998940000[1]" id="100" name="Google Shape;100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02125" y="653487"/>
            <a:ext cx="2660873" cy="1628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2"/>
          <p:cNvSpPr txBox="1"/>
          <p:nvPr>
            <p:ph type="title"/>
          </p:nvPr>
        </p:nvSpPr>
        <p:spPr>
          <a:xfrm>
            <a:off x="381000" y="152400"/>
            <a:ext cx="8382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Verdana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ESTRATEGIA </a:t>
            </a:r>
            <a:endParaRPr/>
          </a:p>
        </p:txBody>
      </p:sp>
      <p:sp>
        <p:nvSpPr>
          <p:cNvPr id="106" name="Google Shape;106;p22"/>
          <p:cNvSpPr txBox="1"/>
          <p:nvPr>
            <p:ph idx="1" type="body"/>
          </p:nvPr>
        </p:nvSpPr>
        <p:spPr>
          <a:xfrm>
            <a:off x="381000" y="1524000"/>
            <a:ext cx="8382000" cy="4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●"/>
            </a:pPr>
            <a:r>
              <a:rPr b="0" i="0" lang="en-US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DEDICAR TIEMPO A LA ORGANIZACIÓN, </a:t>
            </a:r>
            <a:r>
              <a:rPr lang="en-US"/>
              <a:t>REVISIÓN </a:t>
            </a:r>
            <a:r>
              <a:rPr b="0" i="0" lang="en-US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Y CONTROL  del trabajo/estudio.</a:t>
            </a:r>
            <a:endParaRPr/>
          </a:p>
          <a:p>
            <a:pPr indent="-1905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MCj03981290000[1]" id="107" name="Google Shape;107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8887" y="3429000"/>
            <a:ext cx="1668031" cy="18051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Pj03998830000[1]" id="108" name="Google Shape;108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85212" y="3179537"/>
            <a:ext cx="3877784" cy="2590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theme/theme1.xml><?xml version="1.0" encoding="utf-8"?>
<a:theme xmlns:a="http://schemas.openxmlformats.org/drawingml/2006/main" xmlns:r="http://schemas.openxmlformats.org/officeDocument/2006/relationships" name="Plantilla de diseño de manzanas verdes">
  <a:themeElements>
    <a:clrScheme name="Plantilla de diseño de manzanas verdes 1">
      <a:dk1>
        <a:srgbClr val="003300"/>
      </a:dk1>
      <a:lt1>
        <a:srgbClr val="226822"/>
      </a:lt1>
      <a:dk2>
        <a:srgbClr val="FFFFFF"/>
      </a:dk2>
      <a:lt2>
        <a:srgbClr val="220011"/>
      </a:lt2>
      <a:accent1>
        <a:srgbClr val="81CA6A"/>
      </a:accent1>
      <a:accent2>
        <a:srgbClr val="83ABC1"/>
      </a:accent2>
      <a:accent3>
        <a:srgbClr val="ABB9AB"/>
      </a:accent3>
      <a:accent4>
        <a:srgbClr val="002A00"/>
      </a:accent4>
      <a:accent5>
        <a:srgbClr val="C1E1B9"/>
      </a:accent5>
      <a:accent6>
        <a:srgbClr val="769BAF"/>
      </a:accent6>
      <a:hlink>
        <a:srgbClr val="A58779"/>
      </a:hlink>
      <a:folHlink>
        <a:srgbClr val="7E83B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Plantilla de diseño de manzanas verdes">
  <a:themeElements>
    <a:clrScheme name="Plantilla de diseño de manzanas verdes 1">
      <a:dk1>
        <a:srgbClr val="003300"/>
      </a:dk1>
      <a:lt1>
        <a:srgbClr val="226822"/>
      </a:lt1>
      <a:dk2>
        <a:srgbClr val="FFFFFF"/>
      </a:dk2>
      <a:lt2>
        <a:srgbClr val="220011"/>
      </a:lt2>
      <a:accent1>
        <a:srgbClr val="81CA6A"/>
      </a:accent1>
      <a:accent2>
        <a:srgbClr val="83ABC1"/>
      </a:accent2>
      <a:accent3>
        <a:srgbClr val="ABB9AB"/>
      </a:accent3>
      <a:accent4>
        <a:srgbClr val="002A00"/>
      </a:accent4>
      <a:accent5>
        <a:srgbClr val="C1E1B9"/>
      </a:accent5>
      <a:accent6>
        <a:srgbClr val="769BAF"/>
      </a:accent6>
      <a:hlink>
        <a:srgbClr val="A58779"/>
      </a:hlink>
      <a:folHlink>
        <a:srgbClr val="7E83B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